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1" r:id="rId13"/>
    <p:sldId id="267" r:id="rId14"/>
    <p:sldId id="269" r:id="rId15"/>
    <p:sldId id="270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8" r:id="rId32"/>
    <p:sldId id="288" r:id="rId33"/>
    <p:sldId id="289" r:id="rId34"/>
    <p:sldId id="286" r:id="rId35"/>
    <p:sldId id="287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301" r:id="rId44"/>
    <p:sldId id="302" r:id="rId45"/>
    <p:sldId id="303" r:id="rId46"/>
    <p:sldId id="304" r:id="rId47"/>
    <p:sldId id="305" r:id="rId48"/>
    <p:sldId id="308" r:id="rId49"/>
    <p:sldId id="309" r:id="rId50"/>
    <p:sldId id="300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8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5FE6-DC57-4EA1-99B9-D5FA620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07BC-7DAF-4D31-9901-A3A6019B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9489-72AA-43D2-96B2-82781102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0489-55C2-4E14-B565-82949AB0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D6DB-9204-4F44-B70B-097BE4F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7D12-7CD8-431C-AAB0-1FF6632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9566-13DC-4AD9-B7D3-094EBFEE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48EF-54D3-4F09-964F-ACDAD78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0060-0539-4959-B7A2-1A67A10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0334-4651-41C7-9C5D-852CE02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45263-AAE1-4491-928F-B61E3F3B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1D3C5-0492-47B0-897C-3C7954A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31B5-BD7F-4C63-90ED-AE1C0F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89C5-8A4A-4ABF-8B00-BCAB86EE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28A-26A2-474B-ACD9-FF08335A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1E09-292D-4BCB-8843-A35E3732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D0B-A662-433E-ACD6-2C6DACF0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BA4B-BBAC-4AB3-9EB6-7A5D421B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6A47-AA9B-4950-B597-2420B773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6A8-606F-4A33-95E0-87948535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C33-4CDD-4E7C-9602-5A4986C9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09A-938B-47AB-A684-A9C38DC3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8F11-7E59-48D1-9300-1FEEC51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20E6-4CC0-45A3-A5AE-345FC98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51F5-D64E-4081-84B5-E788504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B5EF-8EF6-4140-9778-A72B33D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8600-91EC-430E-ADD5-89EC8CCDB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8E01F-D22E-4D63-B4A2-24F92B46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8387-4483-49A7-96A6-C655191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F2ED-23F7-4292-9C64-C7839942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85796-4B7A-47D0-B7C1-DAD39CA7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656-F3A6-4EC3-A7EF-7FDCFF8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7685-3310-4DE2-BFE9-8EE8168A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FEFD-9BE9-4FB9-8EA4-DBA401DD7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8E61F-904E-45A3-A01A-B688D975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5A96B-CBC7-4CF0-B877-B10A5F2EA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0EA2-8EC1-43F5-BD3C-E8E4C48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A7AF1-003A-4A1A-8692-C78E192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321FE-D85D-4BE0-926B-5E3C5F2B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59B-9D2D-4B42-B624-F1011470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56956-597F-4DA2-AE90-D4627ABF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91D91-CF0C-44AF-B502-ACCF9D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474F-FFC5-4A2E-BD4A-FD3C811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D81D8-A7AD-48E1-8FB6-43C46DD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E38C-B386-4379-B7FD-B363586E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0A90-B56B-4130-A9FE-F5146CC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69C-8FF7-4BAF-A596-680E65CE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E9C3-F95F-4CFA-9FB1-3A37BE34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F1637-E87B-41BE-AD6F-6F218E9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4E05-8D52-4BA7-AD3A-646F176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5416-3994-43D4-A575-78612E7A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FA624-05EB-4836-A6B9-419872A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ED9-2290-4122-9366-635299F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25133-F3A3-4A73-81FB-F5FBBFF16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23B9-ED3B-4246-930E-930CD939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2201-DB74-49CB-9276-FCD7877E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394F-49A1-4BF7-B3EF-13FD0423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60A5-0FD5-42C7-A7B9-08B7C35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88091-DC5A-4FED-A40A-A0E0EC5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17B9F-341E-4438-8265-228F02AA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8A8F-AD22-46E1-A102-097C8677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C4E-6418-4CED-B30B-7960FA3B8E4F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6EC5-1939-4FA4-9506-99ED7302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2D0A-4F1E-4493-92E8-C05D6168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  <a:p>
            <a:endParaRPr lang="en-US" dirty="0"/>
          </a:p>
          <a:p>
            <a:r>
              <a:rPr lang="en-US" dirty="0"/>
              <a:t>Based Upon “Computing Skills For Biologists”</a:t>
            </a:r>
          </a:p>
        </p:txBody>
      </p:sp>
    </p:spTree>
    <p:extLst>
      <p:ext uri="{BB962C8B-B14F-4D97-AF65-F5344CB8AC3E}">
        <p14:creationId xmlns:p14="http://schemas.microsoft.com/office/powerpoint/2010/main" val="10983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1E6-9361-4E41-851D-4422D528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F7A-E290-443E-99CC-983FE830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1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hold data</a:t>
            </a:r>
          </a:p>
          <a:p>
            <a:pPr lvl="1"/>
            <a:r>
              <a:rPr lang="en-US" dirty="0"/>
              <a:t>Any alpha-numeric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i="1" dirty="0"/>
              <a:t>Values</a:t>
            </a:r>
            <a:r>
              <a:rPr lang="en-US" dirty="0"/>
              <a:t> are numbers or strings</a:t>
            </a:r>
          </a:p>
          <a:p>
            <a:endParaRPr lang="en-US" dirty="0"/>
          </a:p>
          <a:p>
            <a:r>
              <a:rPr lang="en-US" dirty="0"/>
              <a:t>Values can be assigned to variables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endParaRPr lang="en-US" dirty="0"/>
          </a:p>
          <a:p>
            <a:r>
              <a:rPr lang="en-US" dirty="0"/>
              <a:t>Clear all variables: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rm(list=ls())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E330-7574-412D-B8A8-1B1AE14E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72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46F0-D7E5-4115-9DA9-7206130B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3473" cy="1325563"/>
          </a:xfrm>
        </p:spPr>
        <p:txBody>
          <a:bodyPr/>
          <a:lstStyle/>
          <a:p>
            <a:r>
              <a:rPr lang="en-US" dirty="0"/>
              <a:t>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F895-5560-4DA9-8D9C-686F494C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47" y="1808691"/>
            <a:ext cx="517875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integer	Whole Numbers</a:t>
            </a:r>
          </a:p>
          <a:p>
            <a:r>
              <a:rPr lang="en-US" dirty="0"/>
              <a:t>numeric	Real Numbers</a:t>
            </a:r>
          </a:p>
          <a:p>
            <a:r>
              <a:rPr lang="en-US" dirty="0"/>
              <a:t>complex	Complex Numbers</a:t>
            </a:r>
          </a:p>
          <a:p>
            <a:r>
              <a:rPr lang="en-US" dirty="0"/>
              <a:t>logical	TRUE or FALSE</a:t>
            </a:r>
          </a:p>
          <a:p>
            <a:r>
              <a:rPr lang="en-US" dirty="0"/>
              <a:t>character	String</a:t>
            </a:r>
          </a:p>
          <a:p>
            <a:endParaRPr lang="en-US" dirty="0"/>
          </a:p>
          <a:p>
            <a:r>
              <a:rPr lang="en-US" dirty="0"/>
              <a:t>Specify data type using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Query data type 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F3A8-5D57-40A0-ACFB-FFA00FB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9" y="0"/>
            <a:ext cx="6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Mathematical Functions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absolute value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square root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round up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round down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remove decimals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,digits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round x to n 					digits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	trig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natural log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e</a:t>
            </a:r>
            <a:r>
              <a:rPr lang="en-US" baseline="30000" dirty="0"/>
              <a:t>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base 10 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3051-C4EB-4ED2-A693-823671A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0"/>
            <a:ext cx="559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7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4852B-0010-4E28-9DDD-BA6F7BE7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0"/>
            <a:ext cx="5693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9" y="279401"/>
            <a:ext cx="4182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Data Structures:</a:t>
            </a:r>
            <a:br>
              <a:rPr lang="en-US" dirty="0"/>
            </a:br>
            <a:r>
              <a:rPr lang="en-US" dirty="0"/>
              <a:t>	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43" y="2055813"/>
            <a:ext cx="5477327" cy="4351338"/>
          </a:xfrm>
        </p:spPr>
        <p:txBody>
          <a:bodyPr>
            <a:normAutofit/>
          </a:bodyPr>
          <a:lstStyle/>
          <a:p>
            <a:r>
              <a:rPr lang="en-US" dirty="0"/>
              <a:t>Data structures store your data</a:t>
            </a:r>
          </a:p>
          <a:p>
            <a:r>
              <a:rPr lang="en-US" dirty="0"/>
              <a:t>Simplest data structure is a single</a:t>
            </a:r>
            <a:r>
              <a:rPr lang="en-US" i="1" dirty="0"/>
              <a:t> element</a:t>
            </a:r>
          </a:p>
          <a:p>
            <a:r>
              <a:rPr lang="en-US" dirty="0"/>
              <a:t>A </a:t>
            </a:r>
            <a:r>
              <a:rPr lang="en-US" i="1" dirty="0"/>
              <a:t>vector</a:t>
            </a:r>
            <a:r>
              <a:rPr lang="en-US" dirty="0"/>
              <a:t> is a collection of </a:t>
            </a:r>
            <a:r>
              <a:rPr lang="en-US" i="1" dirty="0"/>
              <a:t>elements</a:t>
            </a:r>
          </a:p>
          <a:p>
            <a:pPr lvl="1"/>
            <a:r>
              <a:rPr lang="en-US" dirty="0"/>
              <a:t>1, 2, 3, 4, 5, 6</a:t>
            </a:r>
          </a:p>
          <a:p>
            <a:r>
              <a:rPr lang="en-US" dirty="0"/>
              <a:t>Vectors can be specified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rep()</a:t>
            </a:r>
          </a:p>
          <a:p>
            <a:r>
              <a:rPr lang="en-US" dirty="0"/>
              <a:t>Particular values in the vector can be specified by their index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401B0-5DD6-44D0-AA27-3DE73DCDEDB0}"/>
              </a:ext>
            </a:extLst>
          </p:cNvPr>
          <p:cNvSpPr txBox="1"/>
          <p:nvPr/>
        </p:nvSpPr>
        <p:spPr>
          <a:xfrm>
            <a:off x="10191135" y="3429000"/>
            <a:ext cx="184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Use the Help to learn how to use the command, rep()</a:t>
            </a:r>
          </a:p>
        </p:txBody>
      </p:sp>
    </p:spTree>
    <p:extLst>
      <p:ext uri="{BB962C8B-B14F-4D97-AF65-F5344CB8AC3E}">
        <p14:creationId xmlns:p14="http://schemas.microsoft.com/office/powerpoint/2010/main" val="320775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36" y="301524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Statistical Functions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57" y="2048439"/>
            <a:ext cx="518591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# elements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minimum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maximum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sum, +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product, *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central value</a:t>
            </a:r>
          </a:p>
          <a:p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3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average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D7F2-744F-43ED-A097-F67842D7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73" y="0"/>
            <a:ext cx="5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Make a sequence of even numbers from 2 to 100 and store into vector z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elements in z that are divisible by 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elements are divisible by 12?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their sum?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product of elements 5,10, and 15 of z?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vector, y, that contains all numbers between zero and 30 that are divisible by 3.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five elements that are shared between vectors y and z?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one plus the square of each value in z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6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499D-284C-447C-8074-B16B337A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D1F-B283-4FA8-8F1E-F7ADA8F9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916" cy="4351338"/>
          </a:xfrm>
        </p:spPr>
        <p:txBody>
          <a:bodyPr/>
          <a:lstStyle/>
          <a:p>
            <a:r>
              <a:rPr lang="en-US" b="1" dirty="0"/>
              <a:t>Element</a:t>
            </a:r>
            <a:r>
              <a:rPr lang="en-US" dirty="0"/>
              <a:t>		a single value or string</a:t>
            </a:r>
          </a:p>
          <a:p>
            <a:r>
              <a:rPr lang="en-US" b="1" dirty="0"/>
              <a:t>Vector</a:t>
            </a:r>
            <a:r>
              <a:rPr lang="en-US" dirty="0"/>
              <a:t>		several elements of same data type</a:t>
            </a:r>
          </a:p>
          <a:p>
            <a:r>
              <a:rPr lang="en-US" b="1" dirty="0"/>
              <a:t>Matrix</a:t>
            </a:r>
            <a:r>
              <a:rPr lang="en-US" dirty="0"/>
              <a:t>		2-dimensional table of elements of same data type</a:t>
            </a:r>
          </a:p>
          <a:p>
            <a:r>
              <a:rPr lang="en-US" b="1" dirty="0"/>
              <a:t>Array</a:t>
            </a:r>
            <a:r>
              <a:rPr lang="en-US" dirty="0"/>
              <a:t>		3-dimensional table of elements of same data type</a:t>
            </a:r>
          </a:p>
          <a:p>
            <a:r>
              <a:rPr lang="en-US" b="1" dirty="0"/>
              <a:t>Data frame</a:t>
            </a:r>
            <a:r>
              <a:rPr lang="en-US" dirty="0"/>
              <a:t>	2-dimensional table of elements, different data types</a:t>
            </a:r>
          </a:p>
          <a:p>
            <a:r>
              <a:rPr lang="en-US" b="1" dirty="0"/>
              <a:t>List</a:t>
            </a:r>
            <a:r>
              <a:rPr lang="en-US" dirty="0"/>
              <a:t>			several elements or data structures of any type</a:t>
            </a:r>
          </a:p>
        </p:txBody>
      </p:sp>
    </p:spTree>
    <p:extLst>
      <p:ext uri="{BB962C8B-B14F-4D97-AF65-F5344CB8AC3E}">
        <p14:creationId xmlns:p14="http://schemas.microsoft.com/office/powerpoint/2010/main" val="3044855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matrix(</a:t>
            </a:r>
            <a:r>
              <a:rPr lang="en-US" b="1" dirty="0" err="1"/>
              <a:t>v,r,c,byrow</a:t>
            </a:r>
            <a:r>
              <a:rPr lang="en-US" b="1" dirty="0"/>
              <a:t>=FALSE)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matrix, v=vector of values, r=#rows, c=#cols, if </a:t>
            </a:r>
            <a:r>
              <a:rPr lang="en-US" dirty="0" err="1"/>
              <a:t>byrow</a:t>
            </a:r>
            <a:r>
              <a:rPr lang="en-US" dirty="0"/>
              <a:t>=TRUE then values are filled in by 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%*%		matrix product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solve()	matrix inverse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diag</a:t>
            </a:r>
            <a:r>
              <a:rPr lang="en-US" dirty="0"/>
              <a:t>()		diagonal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t()		transpose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functions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dim()		dimensions, rows 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nrow</a:t>
            </a:r>
            <a:r>
              <a:rPr lang="en-US" dirty="0"/>
              <a:t>()		#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ncol</a:t>
            </a:r>
            <a:r>
              <a:rPr lang="en-US" dirty="0"/>
              <a:t>()		# cols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A1C-FB9C-4790-BABD-15573FB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61" y="0"/>
            <a:ext cx="576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</a:t>
            </a:r>
            <a:r>
              <a:rPr lang="en-US" dirty="0" err="1"/>
              <a:t>elments</a:t>
            </a:r>
            <a:r>
              <a:rPr lang="en-US" dirty="0"/>
              <a:t> are indexed by row and col.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Matrix[</a:t>
            </a:r>
            <a:r>
              <a:rPr lang="en-US" dirty="0" err="1"/>
              <a:t>row,col</a:t>
            </a:r>
            <a:r>
              <a:rPr lang="en-US" dirty="0"/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Arithmetic functions are typically applied to all elements in matrix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sum()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mean()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6A145-B754-4399-BBCB-88EC818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7" y="0"/>
            <a:ext cx="54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array(v, dim=c(r, c, m))</a:t>
            </a:r>
          </a:p>
          <a:p>
            <a:pPr marL="0" indent="0">
              <a:buNone/>
            </a:pPr>
            <a:r>
              <a:rPr lang="en-US" dirty="0"/>
              <a:t>create array, v=vector of values, r=#rows, c=#cols, m=#matrices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Most matrix functions work on arrays</a:t>
            </a:r>
          </a:p>
          <a:p>
            <a:pPr marL="0" indent="0">
              <a:buNone/>
            </a:pPr>
            <a:r>
              <a:rPr lang="en-US" dirty="0"/>
              <a:t>	dim(), </a:t>
            </a:r>
            <a:r>
              <a:rPr lang="en-US" dirty="0" err="1"/>
              <a:t>nrow</a:t>
            </a:r>
            <a:r>
              <a:rPr lang="en-US" dirty="0"/>
              <a:t>(), </a:t>
            </a:r>
            <a:r>
              <a:rPr lang="en-US" dirty="0" err="1"/>
              <a:t>ncol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Subsetting</a:t>
            </a:r>
            <a:r>
              <a:rPr lang="en-US" dirty="0"/>
              <a:t> arrays similar to matrices</a:t>
            </a:r>
          </a:p>
          <a:p>
            <a:pPr marL="0" indent="0">
              <a:buNone/>
            </a:pPr>
            <a:r>
              <a:rPr lang="en-US" dirty="0"/>
              <a:t>	array[</a:t>
            </a:r>
            <a:r>
              <a:rPr lang="en-US" dirty="0" err="1"/>
              <a:t>row,col,matrix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DD94-E58F-4AA7-B464-CC472927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76" y="0"/>
            <a:ext cx="553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D9B-F2FD-4A02-B0AB-3ED2647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statistical computing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B8C8-FA31-4508-8662-1C3FD0A2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3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Popular among biologists</a:t>
            </a:r>
          </a:p>
          <a:p>
            <a:r>
              <a:rPr lang="en-US" dirty="0"/>
              <a:t>Almost any analysis is available for free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Command line interface</a:t>
            </a:r>
          </a:p>
          <a:p>
            <a:r>
              <a:rPr lang="en-US" dirty="0"/>
              <a:t>Linux, Win, Mac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97B8-012B-4A94-81C9-9FFEE988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8" y="1574798"/>
            <a:ext cx="6869317" cy="4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store elements of different types and structures, e.g. vectors, matrices,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list(x=v1, y=v2, …)</a:t>
            </a:r>
          </a:p>
          <a:p>
            <a:pPr marL="0" indent="0">
              <a:buNone/>
            </a:pPr>
            <a:r>
              <a:rPr lang="en-US" dirty="0"/>
              <a:t>create list, x=name of 1</a:t>
            </a:r>
            <a:r>
              <a:rPr lang="en-US" baseline="30000" dirty="0"/>
              <a:t>st</a:t>
            </a:r>
            <a:r>
              <a:rPr lang="en-US" dirty="0"/>
              <a:t> data structure, v1=value(s), y=name of 2</a:t>
            </a:r>
            <a:r>
              <a:rPr lang="en-US" baseline="30000" dirty="0"/>
              <a:t>nd</a:t>
            </a:r>
            <a:r>
              <a:rPr lang="en-US" dirty="0"/>
              <a:t> data structure, v2=value(s)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Referencing specific values is similar to vectors, matrices, and arrays, but names can be used as well as indices.  Number of brackets specifies hierarchical level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EE75-767C-4B7C-A47F-C248409E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90" y="0"/>
            <a:ext cx="671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String Manipulation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39060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several tools for manipulating text strings.  Here are a few examples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strsplit</a:t>
            </a:r>
            <a:r>
              <a:rPr lang="en-US" dirty="0"/>
              <a:t> - divide string into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substr</a:t>
            </a:r>
            <a:r>
              <a:rPr lang="en-US" dirty="0"/>
              <a:t>  - return part of string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sub       - substitute </a:t>
            </a:r>
            <a:r>
              <a:rPr lang="en-US" dirty="0" err="1"/>
              <a:t>charcters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paste    - join strings into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nchar</a:t>
            </a:r>
            <a:r>
              <a:rPr lang="en-US" dirty="0"/>
              <a:t>    - return # characters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toupper</a:t>
            </a:r>
            <a:r>
              <a:rPr lang="en-US" dirty="0"/>
              <a:t>- change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tolower</a:t>
            </a:r>
            <a:r>
              <a:rPr lang="en-US" dirty="0"/>
              <a:t>- change case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7686-6EF6-4E57-9947-F8504EA4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46" y="0"/>
            <a:ext cx="584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Data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Like a spreadsheet, each col is a type of categorization or measurement and each row is a different sample.  Each col can have a different data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load an example data frame included with R called trees.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F781A-5A45-4BC2-884C-F294179F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10" y="0"/>
            <a:ext cx="66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Using the tree data, what is the average height of the cherry trees?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average girth of trees that are &gt; 75 m tall?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maximum height of trees with a volume between 15 and 35 m</a:t>
            </a:r>
            <a:r>
              <a:rPr lang="en-US" baseline="30000" dirty="0"/>
              <a:t>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8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Reading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8893229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read in your data from a comma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read.csv()</a:t>
            </a:r>
          </a:p>
          <a:p>
            <a:pPr marL="0" indent="0">
              <a:buNone/>
            </a:pPr>
            <a:r>
              <a:rPr lang="en-US" dirty="0"/>
              <a:t>read.csv(“MyFile.csv”) </a:t>
            </a:r>
          </a:p>
          <a:p>
            <a:pPr marL="0" indent="0">
              <a:buNone/>
            </a:pPr>
            <a:r>
              <a:rPr lang="en-US" dirty="0"/>
              <a:t>read.csv(“MyFile.csv”, header=TRUE) #csv has col headers</a:t>
            </a:r>
          </a:p>
          <a:p>
            <a:pPr marL="0" indent="0">
              <a:buNone/>
            </a:pPr>
            <a:r>
              <a:rPr lang="en-US" dirty="0"/>
              <a:t>read.csv(“MyFile.csv”, </a:t>
            </a:r>
            <a:r>
              <a:rPr lang="en-US" dirty="0" err="1"/>
              <a:t>sep</a:t>
            </a:r>
            <a:r>
              <a:rPr lang="en-US" dirty="0"/>
              <a:t>=“;”) #separator is semicolon</a:t>
            </a:r>
          </a:p>
          <a:p>
            <a:pPr marL="0" indent="0">
              <a:buNone/>
            </a:pPr>
            <a:r>
              <a:rPr lang="en-US" dirty="0"/>
              <a:t>read.csv(“MyFile.csv”, skip=5)   #skip 1</a:t>
            </a:r>
            <a:r>
              <a:rPr lang="en-US" baseline="30000" dirty="0"/>
              <a:t>st</a:t>
            </a:r>
            <a:r>
              <a:rPr lang="en-US" dirty="0"/>
              <a:t> 5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Tab delimited files: </a:t>
            </a:r>
            <a:r>
              <a:rPr lang="en-US" dirty="0" err="1"/>
              <a:t>read.table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help pages for both read.csv and </a:t>
            </a:r>
            <a:r>
              <a:rPr lang="en-US" dirty="0" err="1"/>
              <a:t>read.table</a:t>
            </a:r>
            <a:r>
              <a:rPr lang="en-US" dirty="0"/>
              <a:t> for complete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9460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Writing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9453669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write a </a:t>
            </a:r>
            <a:r>
              <a:rPr lang="en-US" dirty="0" err="1"/>
              <a:t>dataframe</a:t>
            </a:r>
            <a:r>
              <a:rPr lang="en-US" dirty="0"/>
              <a:t> to a csv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read.csv()</a:t>
            </a:r>
          </a:p>
          <a:p>
            <a:pPr marL="0" indent="0">
              <a:buNone/>
            </a:pPr>
            <a:r>
              <a:rPr lang="en-US" dirty="0"/>
              <a:t>write.csv(</a:t>
            </a:r>
            <a:r>
              <a:rPr lang="en-US" dirty="0" err="1"/>
              <a:t>MyDF</a:t>
            </a:r>
            <a:r>
              <a:rPr lang="en-US" dirty="0"/>
              <a:t>, “MyFile.csv”) </a:t>
            </a:r>
          </a:p>
          <a:p>
            <a:pPr marL="0" indent="0">
              <a:buNone/>
            </a:pPr>
            <a:r>
              <a:rPr lang="en-US" dirty="0"/>
              <a:t>write.csv(</a:t>
            </a:r>
            <a:r>
              <a:rPr lang="en-US" dirty="0" err="1"/>
              <a:t>MyDF</a:t>
            </a:r>
            <a:r>
              <a:rPr lang="en-US" dirty="0"/>
              <a:t>, “MyFile.csv”, append=TRUE)  #don’t overwrite</a:t>
            </a:r>
          </a:p>
          <a:p>
            <a:pPr marL="0" indent="0">
              <a:buNone/>
            </a:pPr>
            <a:r>
              <a:rPr lang="en-US" dirty="0"/>
              <a:t>write.csv(</a:t>
            </a:r>
            <a:r>
              <a:rPr lang="en-US" dirty="0" err="1"/>
              <a:t>MyDF</a:t>
            </a:r>
            <a:r>
              <a:rPr lang="en-US" dirty="0"/>
              <a:t>, “MyFile.csv”, </a:t>
            </a:r>
            <a:r>
              <a:rPr lang="en-US" dirty="0" err="1"/>
              <a:t>col.names</a:t>
            </a:r>
            <a:r>
              <a:rPr lang="en-US" dirty="0"/>
              <a:t>=FALSE)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help for write, write.csv, </a:t>
            </a:r>
            <a:r>
              <a:rPr lang="en-US" dirty="0" err="1"/>
              <a:t>write.table</a:t>
            </a:r>
            <a:r>
              <a:rPr lang="en-US" dirty="0"/>
              <a:t> 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3664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8EFB-4C9A-45C8-8C4C-1EA81B21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8A49-4C41-43DC-BABB-F272E9B4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6452" cy="4351338"/>
          </a:xfrm>
        </p:spPr>
        <p:txBody>
          <a:bodyPr/>
          <a:lstStyle/>
          <a:p>
            <a:r>
              <a:rPr lang="en-US" dirty="0"/>
              <a:t>Before you start reading and writing files, it’s important to know where the working directory is</a:t>
            </a:r>
          </a:p>
          <a:p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  	shows where you are</a:t>
            </a:r>
          </a:p>
          <a:p>
            <a:r>
              <a:rPr lang="en-US" dirty="0" err="1"/>
              <a:t>setwd</a:t>
            </a:r>
            <a:r>
              <a:rPr lang="en-US" dirty="0"/>
              <a:t>()	changes where you are</a:t>
            </a:r>
          </a:p>
          <a:p>
            <a:endParaRPr lang="en-US" dirty="0"/>
          </a:p>
          <a:p>
            <a:r>
              <a:rPr lang="en-US" dirty="0"/>
              <a:t>Root in windows is C:/ rather than /</a:t>
            </a:r>
          </a:p>
        </p:txBody>
      </p:sp>
    </p:spTree>
    <p:extLst>
      <p:ext uri="{BB962C8B-B14F-4D97-AF65-F5344CB8AC3E}">
        <p14:creationId xmlns:p14="http://schemas.microsoft.com/office/powerpoint/2010/main" val="33995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3D6-DDDF-4C27-A842-FE98E38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57750"/>
            <a:ext cx="10515600" cy="1325563"/>
          </a:xfrm>
        </p:spPr>
        <p:txBody>
          <a:bodyPr/>
          <a:lstStyle/>
          <a:p>
            <a:r>
              <a:rPr lang="en-US" dirty="0"/>
              <a:t>Read in </a:t>
            </a:r>
            <a:br>
              <a:rPr lang="en-US" dirty="0"/>
            </a:br>
            <a:r>
              <a:rPr lang="en-US" sz="3200" dirty="0"/>
              <a:t>H938_Euro_chr6.geno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FC8-D52B-448E-A51F-28CD55E3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9" y="2282825"/>
            <a:ext cx="4773561" cy="4351338"/>
          </a:xfrm>
        </p:spPr>
        <p:txBody>
          <a:bodyPr/>
          <a:lstStyle/>
          <a:p>
            <a:r>
              <a:rPr lang="en-US" dirty="0"/>
              <a:t>This file contains 7 columns</a:t>
            </a:r>
          </a:p>
          <a:p>
            <a:pPr lvl="1"/>
            <a:r>
              <a:rPr lang="en-US" dirty="0"/>
              <a:t>CHR – chromosome</a:t>
            </a:r>
          </a:p>
          <a:p>
            <a:pPr lvl="1"/>
            <a:r>
              <a:rPr lang="en-US" dirty="0"/>
              <a:t>SNP – single nucleotide </a:t>
            </a:r>
            <a:r>
              <a:rPr lang="en-US" dirty="0" err="1"/>
              <a:t>polym</a:t>
            </a:r>
            <a:endParaRPr lang="en-US" dirty="0"/>
          </a:p>
          <a:p>
            <a:pPr lvl="1"/>
            <a:r>
              <a:rPr lang="en-US" dirty="0"/>
              <a:t>A1 – allelic state 1</a:t>
            </a:r>
          </a:p>
          <a:p>
            <a:pPr lvl="1"/>
            <a:r>
              <a:rPr lang="en-US" dirty="0"/>
              <a:t>A2 – allelic state 2</a:t>
            </a:r>
          </a:p>
          <a:p>
            <a:pPr lvl="1"/>
            <a:r>
              <a:rPr lang="en-US" dirty="0"/>
              <a:t>nA1A1 - # </a:t>
            </a:r>
            <a:r>
              <a:rPr lang="en-US" dirty="0" err="1"/>
              <a:t>homozyg</a:t>
            </a:r>
            <a:r>
              <a:rPr lang="en-US" dirty="0"/>
              <a:t> A1</a:t>
            </a:r>
          </a:p>
          <a:p>
            <a:pPr lvl="1"/>
            <a:r>
              <a:rPr lang="en-US" dirty="0"/>
              <a:t>nA1A2 - # </a:t>
            </a:r>
            <a:r>
              <a:rPr lang="en-US" dirty="0" err="1"/>
              <a:t>heterozyg</a:t>
            </a:r>
            <a:endParaRPr lang="en-US" dirty="0"/>
          </a:p>
          <a:p>
            <a:pPr lvl="1"/>
            <a:r>
              <a:rPr lang="en-US" dirty="0"/>
              <a:t>nA2A2 - # </a:t>
            </a:r>
            <a:r>
              <a:rPr lang="en-US" dirty="0" err="1"/>
              <a:t>homozyg</a:t>
            </a:r>
            <a:r>
              <a:rPr lang="en-US" dirty="0"/>
              <a:t> 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70268-7EC3-4AFE-A8AB-917758AE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90" y="0"/>
            <a:ext cx="7300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how many individuals were sampled by finding the maximum of the sum of nA1A1, nA1A2, and nA2A2.  </a:t>
            </a:r>
            <a:r>
              <a:rPr lang="en-US" dirty="0">
                <a:highlight>
                  <a:srgbClr val="FFFF00"/>
                </a:highlight>
              </a:rPr>
              <a:t>124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1 using the function </a:t>
            </a:r>
            <a:r>
              <a:rPr lang="en-US" dirty="0" err="1"/>
              <a:t>rowSums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SNPs only have homozygotes? </a:t>
            </a:r>
            <a:r>
              <a:rPr lang="en-US" dirty="0">
                <a:highlight>
                  <a:srgbClr val="FFFF00"/>
                </a:highlight>
              </a:rPr>
              <a:t>2686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how many SNPs are more than 99% of sampled individuals homozygous? </a:t>
            </a:r>
            <a:r>
              <a:rPr lang="en-US" dirty="0">
                <a:highlight>
                  <a:srgbClr val="FFFF00"/>
                </a:highlight>
              </a:rPr>
              <a:t>3368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20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A23-9DA1-4A10-86CE-75992C7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C116-D211-4CC7-BCB1-242DEFB6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are text files that contain the commands you give to R</a:t>
            </a:r>
          </a:p>
          <a:p>
            <a:endParaRPr lang="en-US" dirty="0"/>
          </a:p>
          <a:p>
            <a:r>
              <a:rPr lang="en-US" dirty="0"/>
              <a:t>Scripts have many advantages in biological research</a:t>
            </a:r>
          </a:p>
          <a:p>
            <a:endParaRPr lang="en-US" dirty="0"/>
          </a:p>
          <a:p>
            <a:pPr lvl="1"/>
            <a:r>
              <a:rPr lang="en-US" dirty="0"/>
              <a:t>Recycling 	– similar analyses can be adapted quickly</a:t>
            </a:r>
          </a:p>
          <a:p>
            <a:pPr lvl="1"/>
            <a:r>
              <a:rPr lang="en-US" dirty="0"/>
              <a:t>Automation 	– if you make a mistake, it’s easy to fix and redo analysis</a:t>
            </a:r>
          </a:p>
          <a:p>
            <a:pPr lvl="1"/>
            <a:r>
              <a:rPr lang="en-US" dirty="0"/>
              <a:t>Documentation 	– analyses are precisely recorded for evaluation </a:t>
            </a:r>
          </a:p>
          <a:p>
            <a:pPr lvl="1"/>
            <a:r>
              <a:rPr lang="en-US" dirty="0"/>
              <a:t>Share 		– submit with your manuscript, review for errors</a:t>
            </a:r>
          </a:p>
        </p:txBody>
      </p:sp>
    </p:spTree>
    <p:extLst>
      <p:ext uri="{BB962C8B-B14F-4D97-AF65-F5344CB8AC3E}">
        <p14:creationId xmlns:p14="http://schemas.microsoft.com/office/powerpoint/2010/main" val="186778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428-4A52-4C2E-AB89-D8372A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2695-6C47-4EDC-82B3-842F7607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83100" cy="4351338"/>
          </a:xfrm>
        </p:spPr>
        <p:txBody>
          <a:bodyPr/>
          <a:lstStyle/>
          <a:p>
            <a:r>
              <a:rPr lang="en-US" dirty="0"/>
              <a:t>Follow the Download R link</a:t>
            </a:r>
          </a:p>
          <a:p>
            <a:endParaRPr lang="en-US" dirty="0"/>
          </a:p>
          <a:p>
            <a:r>
              <a:rPr lang="en-US" dirty="0"/>
              <a:t>Choose a mirror</a:t>
            </a:r>
          </a:p>
          <a:p>
            <a:endParaRPr lang="en-US" dirty="0"/>
          </a:p>
          <a:p>
            <a:r>
              <a:rPr lang="en-US" dirty="0"/>
              <a:t>Select appropriate 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62E4C-525D-463A-8E9E-3D2FE4C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82" y="3125911"/>
            <a:ext cx="6606318" cy="367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87E5E-4594-487D-B1FD-7879B2A3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3" y="166979"/>
            <a:ext cx="4701854" cy="29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CA31A-87D2-4F66-AF99-9105BEC0A152}"/>
              </a:ext>
            </a:extLst>
          </p:cNvPr>
          <p:cNvSpPr txBox="1"/>
          <p:nvPr/>
        </p:nvSpPr>
        <p:spPr>
          <a:xfrm>
            <a:off x="706967" y="5517932"/>
            <a:ext cx="390683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Linux command line shortcut:</a:t>
            </a:r>
          </a:p>
          <a:p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apt-get install r-base</a:t>
            </a:r>
          </a:p>
        </p:txBody>
      </p:sp>
    </p:spTree>
    <p:extLst>
      <p:ext uri="{BB962C8B-B14F-4D97-AF65-F5344CB8AC3E}">
        <p14:creationId xmlns:p14="http://schemas.microsoft.com/office/powerpoint/2010/main" val="3318474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6"/>
            <a:ext cx="10515600" cy="5545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descriptive names with CamelCase or </a:t>
            </a:r>
            <a:r>
              <a:rPr lang="en-US" dirty="0" err="1"/>
              <a:t>words_separated_by</a:t>
            </a:r>
            <a:r>
              <a:rPr lang="en-US" dirty="0"/>
              <a:t> underscores</a:t>
            </a:r>
          </a:p>
          <a:p>
            <a:pPr lvl="1"/>
            <a:r>
              <a:rPr lang="en-US" dirty="0"/>
              <a:t>Files 		– </a:t>
            </a:r>
            <a:r>
              <a:rPr lang="en-US" dirty="0" err="1"/>
              <a:t>model_fitting.R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Variables 	– </a:t>
            </a:r>
            <a:r>
              <a:rPr lang="en-US" dirty="0" err="1"/>
              <a:t>body_mass</a:t>
            </a:r>
            <a:endParaRPr lang="en-US" dirty="0"/>
          </a:p>
          <a:p>
            <a:pPr lvl="1"/>
            <a:r>
              <a:rPr lang="en-US" dirty="0"/>
              <a:t>Functions 	– </a:t>
            </a:r>
            <a:r>
              <a:rPr lang="en-US" dirty="0" err="1"/>
              <a:t>calculate_cv</a:t>
            </a:r>
            <a:endParaRPr lang="en-US" dirty="0"/>
          </a:p>
          <a:p>
            <a:r>
              <a:rPr lang="en-US" dirty="0"/>
              <a:t>Be consistent in use of spaces</a:t>
            </a:r>
          </a:p>
          <a:p>
            <a:pPr lvl="1"/>
            <a:r>
              <a:rPr lang="en-US" dirty="0"/>
              <a:t>X &lt;- 5*7			or	X &lt;- 5 * 7	not	X&lt;-5*7</a:t>
            </a:r>
          </a:p>
          <a:p>
            <a:pPr lvl="1"/>
            <a:r>
              <a:rPr lang="en-US" dirty="0"/>
              <a:t>M &lt;- matrix(25, 5, 5)</a:t>
            </a:r>
          </a:p>
          <a:p>
            <a:pPr lvl="1"/>
            <a:r>
              <a:rPr lang="en-US" dirty="0"/>
              <a:t>Z &lt;- mean(m, na.rm == TRUE)</a:t>
            </a:r>
          </a:p>
          <a:p>
            <a:r>
              <a:rPr lang="en-US" dirty="0"/>
              <a:t>Use indenting to organize hierarchical code</a:t>
            </a:r>
          </a:p>
          <a:p>
            <a:pPr marL="457200" lvl="1" indent="0">
              <a:buNone/>
            </a:pPr>
            <a:r>
              <a:rPr lang="en-US" dirty="0"/>
              <a:t>if (b == 5) {</a:t>
            </a:r>
          </a:p>
          <a:p>
            <a:pPr marL="457200" lvl="1" indent="0">
              <a:buNone/>
            </a:pPr>
            <a:r>
              <a:rPr lang="en-US" dirty="0"/>
              <a:t>	do(something)</a:t>
            </a:r>
          </a:p>
          <a:p>
            <a:pPr marL="457200" lvl="1" indent="0">
              <a:buNone/>
            </a:pPr>
            <a:r>
              <a:rPr lang="en-US" dirty="0"/>
              <a:t>} else {</a:t>
            </a:r>
          </a:p>
          <a:p>
            <a:pPr marL="457200" lvl="1" indent="0">
              <a:buNone/>
            </a:pPr>
            <a:r>
              <a:rPr lang="en-US" dirty="0"/>
              <a:t>	do(</a:t>
            </a:r>
            <a:r>
              <a:rPr lang="en-US" dirty="0" err="1"/>
              <a:t>something_else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Auto formatting in R Studio</a:t>
            </a:r>
          </a:p>
          <a:p>
            <a:pPr lvl="1"/>
            <a:r>
              <a:rPr lang="en-US" dirty="0"/>
              <a:t>Code / Reformat Code</a:t>
            </a:r>
          </a:p>
          <a:p>
            <a:pPr lvl="1"/>
            <a:r>
              <a:rPr lang="en-US" dirty="0"/>
              <a:t>Code  / </a:t>
            </a:r>
            <a:r>
              <a:rPr lang="en-US" dirty="0" err="1"/>
              <a:t>Reindent</a:t>
            </a:r>
            <a:r>
              <a:rPr lang="en-US" dirty="0"/>
              <a:t> Lines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B4CE-648F-46D7-91D5-2321CB61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3" y="3878113"/>
            <a:ext cx="5467964" cy="28029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0553F-9B11-4141-98CC-097AE1CF28F7}"/>
              </a:ext>
            </a:extLst>
          </p:cNvPr>
          <p:cNvSpPr/>
          <p:nvPr/>
        </p:nvSpPr>
        <p:spPr>
          <a:xfrm>
            <a:off x="6422923" y="4218039"/>
            <a:ext cx="582561" cy="353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41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77" y="1085749"/>
            <a:ext cx="5257800" cy="5545393"/>
          </a:xfrm>
        </p:spPr>
        <p:txBody>
          <a:bodyPr>
            <a:normAutofit/>
          </a:bodyPr>
          <a:lstStyle/>
          <a:p>
            <a:r>
              <a:rPr lang="en-US" dirty="0"/>
              <a:t>Document your code so that it is easy to understand what you are trying to accomplish</a:t>
            </a:r>
          </a:p>
          <a:p>
            <a:pPr lvl="1"/>
            <a:r>
              <a:rPr lang="en-US" dirty="0"/>
              <a:t>The first line(s) of your R script should describe what the R script does and how to use it</a:t>
            </a:r>
          </a:p>
          <a:p>
            <a:pPr lvl="1"/>
            <a:r>
              <a:rPr lang="en-US" dirty="0"/>
              <a:t>Provide descriptions of what your blocks of code do in the line(s) preceding the block of code</a:t>
            </a:r>
          </a:p>
          <a:p>
            <a:pPr lvl="1"/>
            <a:r>
              <a:rPr lang="en-US" dirty="0"/>
              <a:t>Use tabs to align comments</a:t>
            </a:r>
          </a:p>
          <a:p>
            <a:r>
              <a:rPr lang="en-US" dirty="0"/>
              <a:t>Use empty lines to break up sections of code</a:t>
            </a:r>
          </a:p>
          <a:p>
            <a:r>
              <a:rPr lang="en-US" dirty="0"/>
              <a:t>Load libraries and set variables at the beginning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1B41-C176-453F-A3CB-C65D69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6" y="0"/>
            <a:ext cx="65309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5092C-4098-444D-885B-17690DC1AA59}"/>
              </a:ext>
            </a:extLst>
          </p:cNvPr>
          <p:cNvSpPr txBox="1"/>
          <p:nvPr/>
        </p:nvSpPr>
        <p:spPr>
          <a:xfrm>
            <a:off x="10021994" y="1140897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Don’t type this in</a:t>
            </a:r>
          </a:p>
        </p:txBody>
      </p:sp>
    </p:spTree>
    <p:extLst>
      <p:ext uri="{BB962C8B-B14F-4D97-AF65-F5344CB8AC3E}">
        <p14:creationId xmlns:p14="http://schemas.microsoft.com/office/powerpoint/2010/main" val="4106481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2A-EEE3-4F14-988C-E8AA13C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D117-DD8E-4912-8664-3C49A5F0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400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you to perform repetitive tasks in a few lines of code</a:t>
            </a:r>
          </a:p>
          <a:p>
            <a:r>
              <a:rPr lang="en-US" dirty="0"/>
              <a:t>Anatomy of the for loop</a:t>
            </a:r>
          </a:p>
          <a:p>
            <a:pPr marL="457200" lvl="1" indent="0">
              <a:buNone/>
            </a:pPr>
            <a:r>
              <a:rPr lang="en-US" dirty="0"/>
              <a:t>for(i in </a:t>
            </a:r>
            <a:r>
              <a:rPr lang="en-US" dirty="0" err="1"/>
              <a:t>list_or_vector</a:t>
            </a:r>
            <a:r>
              <a:rPr lang="en-US" dirty="0"/>
              <a:t>){</a:t>
            </a:r>
          </a:p>
          <a:p>
            <a:pPr marL="914400" lvl="2" indent="0">
              <a:buNone/>
            </a:pPr>
            <a:r>
              <a:rPr lang="en-US" dirty="0"/>
              <a:t>Do something with i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Anatomy of  the while loop</a:t>
            </a:r>
          </a:p>
          <a:p>
            <a:pPr marL="457200" lvl="1" indent="0">
              <a:buNone/>
            </a:pPr>
            <a:r>
              <a:rPr lang="en-US" dirty="0"/>
              <a:t>while(condition is TRUE){</a:t>
            </a:r>
          </a:p>
          <a:p>
            <a:pPr marL="914400" lvl="2" indent="0">
              <a:buNone/>
            </a:pPr>
            <a:r>
              <a:rPr lang="en-US" dirty="0"/>
              <a:t>Execute commands</a:t>
            </a:r>
          </a:p>
          <a:p>
            <a:pPr marL="914400" lvl="2" indent="0">
              <a:buNone/>
            </a:pPr>
            <a:r>
              <a:rPr lang="en-US" dirty="0"/>
              <a:t>Update condition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Exit a loop using break</a:t>
            </a:r>
          </a:p>
          <a:p>
            <a:pPr marL="457200" lvl="1" indent="0">
              <a:buNone/>
            </a:pPr>
            <a:r>
              <a:rPr lang="en-US" dirty="0"/>
              <a:t>if (i &gt;7){break}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1B711-0E93-41C8-B35C-D19A7A88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26" y="0"/>
            <a:ext cx="6320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4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Modify the if statement to meet </a:t>
            </a:r>
            <a:r>
              <a:rPr lang="en-US" u="sng" dirty="0"/>
              <a:t>all</a:t>
            </a:r>
            <a:r>
              <a:rPr lang="en-US" dirty="0"/>
              <a:t> of the following criteria in as few lines as possible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 is divisible by 4, print the square root of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 &gt; 25, print y</a:t>
            </a:r>
            <a:r>
              <a:rPr lang="en-US" baseline="30000" dirty="0"/>
              <a:t>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 &lt; 10, print a vector containing numbers between 1 and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  10 &lt;= y &lt;=25, print 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8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61F0-797D-47D6-9734-60AE5EB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9" y="269710"/>
            <a:ext cx="10515600" cy="1325563"/>
          </a:xfrm>
        </p:spPr>
        <p:txBody>
          <a:bodyPr/>
          <a:lstStyle/>
          <a:p>
            <a:r>
              <a:rPr lang="en-US" dirty="0"/>
              <a:t>R If-Then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0745-98A5-480D-9965-9F08BB10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9" y="1857430"/>
            <a:ext cx="5039032" cy="4351338"/>
          </a:xfrm>
        </p:spPr>
        <p:txBody>
          <a:bodyPr/>
          <a:lstStyle/>
          <a:p>
            <a:r>
              <a:rPr lang="en-US" dirty="0"/>
              <a:t>Run code conditionally</a:t>
            </a:r>
          </a:p>
          <a:p>
            <a:r>
              <a:rPr lang="en-US" dirty="0"/>
              <a:t>Anatomy of the if statement</a:t>
            </a:r>
          </a:p>
          <a:p>
            <a:pPr marL="457200" lvl="1" indent="0">
              <a:buNone/>
            </a:pPr>
            <a:r>
              <a:rPr lang="en-US" dirty="0"/>
              <a:t>if (a condition is TRUE) {    </a:t>
            </a:r>
          </a:p>
          <a:p>
            <a:pPr marL="457200" lvl="1" indent="0">
              <a:buNone/>
            </a:pPr>
            <a:r>
              <a:rPr lang="en-US" dirty="0"/>
              <a:t>	execute these commands</a:t>
            </a:r>
          </a:p>
          <a:p>
            <a:pPr marL="457200" lvl="1" indent="0">
              <a:buNone/>
            </a:pPr>
            <a:r>
              <a:rPr lang="en-US" dirty="0"/>
              <a:t>} else {</a:t>
            </a:r>
          </a:p>
          <a:p>
            <a:pPr marL="457200" lvl="1" indent="0">
              <a:buNone/>
            </a:pPr>
            <a:r>
              <a:rPr lang="en-US" dirty="0"/>
              <a:t>	execute these other commands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For multiple conditions, replace “} else {“ with</a:t>
            </a:r>
          </a:p>
          <a:p>
            <a:pPr lvl="1"/>
            <a:r>
              <a:rPr lang="en-US" dirty="0"/>
              <a:t>} else if(2</a:t>
            </a:r>
            <a:r>
              <a:rPr lang="en-US" baseline="30000" dirty="0"/>
              <a:t>nd</a:t>
            </a:r>
            <a:r>
              <a:rPr lang="en-US" dirty="0"/>
              <a:t> condition is true){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86F-94AA-461C-8E0B-4B0B986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0" y="0"/>
            <a:ext cx="584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Determine what of the following loop does.  Confirm your answer in 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F8856-796A-408E-B479-7FF7EFD4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2674731"/>
            <a:ext cx="5372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59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Thus far we have used several built-in functions of R</a:t>
            </a:r>
          </a:p>
          <a:p>
            <a:pPr lvl="1"/>
            <a:r>
              <a:rPr lang="en-US" dirty="0"/>
              <a:t>Seq, for, if, while, print, sample, paste, dim, head, tail, </a:t>
            </a:r>
            <a:r>
              <a:rPr lang="en-US" dirty="0" err="1"/>
              <a:t>getwd</a:t>
            </a:r>
            <a:r>
              <a:rPr lang="en-US" dirty="0"/>
              <a:t>, </a:t>
            </a:r>
            <a:r>
              <a:rPr lang="en-US" dirty="0" err="1"/>
              <a:t>setwd</a:t>
            </a:r>
            <a:r>
              <a:rPr lang="en-US" dirty="0"/>
              <a:t>, …</a:t>
            </a:r>
          </a:p>
          <a:p>
            <a:r>
              <a:rPr lang="en-US" dirty="0"/>
              <a:t>It is also possible to define your own functions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 (optional arguments){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return(value)   # optional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Functions must be read in before using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CB388-767B-4260-84A8-EC3E998D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4" y="0"/>
            <a:ext cx="624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Functions can be saved in a file and called with the source command</a:t>
            </a:r>
          </a:p>
          <a:p>
            <a:pPr lvl="1"/>
            <a:r>
              <a:rPr lang="en-US" dirty="0"/>
              <a:t>Save </a:t>
            </a:r>
            <a:r>
              <a:rPr lang="en-US" dirty="0" err="1"/>
              <a:t>isTriangular</a:t>
            </a:r>
            <a:r>
              <a:rPr lang="en-US" dirty="0"/>
              <a:t> to the file </a:t>
            </a:r>
            <a:r>
              <a:rPr lang="en-US" dirty="0" err="1"/>
              <a:t>triangular.R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E87B-2941-48E5-B3AB-6F1D65C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5" y="0"/>
            <a:ext cx="6340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Add another function to </a:t>
            </a:r>
            <a:r>
              <a:rPr lang="en-US" dirty="0" err="1"/>
              <a:t>triangular.R</a:t>
            </a:r>
            <a:r>
              <a:rPr lang="en-US" dirty="0"/>
              <a:t> that returns all triangular numbers between 1 and x</a:t>
            </a:r>
          </a:p>
          <a:p>
            <a:r>
              <a:rPr lang="en-US" dirty="0"/>
              <a:t>Test it</a:t>
            </a:r>
          </a:p>
          <a:p>
            <a:r>
              <a:rPr lang="en-US" dirty="0"/>
              <a:t>Save the file and close it</a:t>
            </a:r>
          </a:p>
          <a:p>
            <a:r>
              <a:rPr lang="en-US" dirty="0"/>
              <a:t>Source </a:t>
            </a:r>
            <a:r>
              <a:rPr lang="en-US" dirty="0" err="1"/>
              <a:t>triangular.R</a:t>
            </a:r>
            <a:r>
              <a:rPr lang="en-US" dirty="0"/>
              <a:t> and run the </a:t>
            </a:r>
            <a:r>
              <a:rPr lang="en-US" dirty="0" err="1"/>
              <a:t>isTriangular</a:t>
            </a:r>
            <a:r>
              <a:rPr lang="en-US" dirty="0"/>
              <a:t> and </a:t>
            </a:r>
            <a:r>
              <a:rPr lang="en-US" dirty="0" err="1"/>
              <a:t>findTriangular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7A5C-633B-498E-B349-48C46BC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29" y="0"/>
            <a:ext cx="624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More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25625"/>
            <a:ext cx="546246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Can have no arguments</a:t>
            </a:r>
          </a:p>
          <a:p>
            <a:pPr marL="457200" lvl="1" indent="0">
              <a:buNone/>
            </a:pPr>
            <a:r>
              <a:rPr lang="en-US" dirty="0" err="1"/>
              <a:t>myFunc</a:t>
            </a:r>
            <a:r>
              <a:rPr lang="en-US" dirty="0"/>
              <a:t> &lt;- function(){commands}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multiple arguments</a:t>
            </a:r>
          </a:p>
          <a:p>
            <a:pPr marL="457200" lvl="1" indent="0">
              <a:buNone/>
            </a:pPr>
            <a:r>
              <a:rPr lang="en-US" dirty="0" err="1"/>
              <a:t>myFunc</a:t>
            </a:r>
            <a:r>
              <a:rPr lang="en-US" dirty="0"/>
              <a:t> &lt;- function(</a:t>
            </a:r>
            <a:r>
              <a:rPr lang="en-US" dirty="0" err="1"/>
              <a:t>a,b,c</a:t>
            </a:r>
            <a:r>
              <a:rPr lang="en-US" dirty="0"/>
              <a:t>){commands}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default arguments</a:t>
            </a:r>
          </a:p>
          <a:p>
            <a:pPr marL="457200" lvl="1" indent="0">
              <a:buNone/>
            </a:pPr>
            <a:r>
              <a:rPr lang="en-US" dirty="0" err="1"/>
              <a:t>myFunc</a:t>
            </a:r>
            <a:r>
              <a:rPr lang="en-US" dirty="0"/>
              <a:t> &lt;- function(a=2){commands}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Does not have to return values</a:t>
            </a:r>
          </a:p>
          <a:p>
            <a:endParaRPr lang="en-US" dirty="0"/>
          </a:p>
          <a:p>
            <a:r>
              <a:rPr lang="en-US" dirty="0"/>
              <a:t>Variables outside of the function are only available by passing them into the function, and vice versa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13AD0-523C-4DB5-8938-A05CEEC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3" y="0"/>
            <a:ext cx="627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9AF2-58F7-4850-A92F-E1E53DC4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is a GUI for Developing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E548-AB5B-40C3-98CF-98C691BB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C107-0101-4054-A140-1CC42CB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638769"/>
            <a:ext cx="9749367" cy="4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682375"/>
            <a:ext cx="5606935" cy="4494588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227618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FAE4-D9F3-4070-9A07-AA458CAFD4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102"/>
          <a:stretch/>
        </p:blipFill>
        <p:spPr>
          <a:xfrm>
            <a:off x="6685164" y="3638897"/>
            <a:ext cx="5082886" cy="6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4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99753"/>
            <a:ext cx="10515600" cy="1325563"/>
          </a:xfrm>
        </p:spPr>
        <p:txBody>
          <a:bodyPr/>
          <a:lstStyle/>
          <a:p>
            <a:r>
              <a:rPr lang="en-US" dirty="0"/>
              <a:t>R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1288473"/>
            <a:ext cx="5718772" cy="54697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numbers are useful for simulations and customized tests for statistical significance</a:t>
            </a:r>
          </a:p>
          <a:p>
            <a:pPr lvl="1"/>
            <a:r>
              <a:rPr lang="en-US" dirty="0"/>
              <a:t>Random number from uniform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number_of_random_nums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normal distribution</a:t>
            </a:r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mean=x,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=y)</a:t>
            </a:r>
          </a:p>
          <a:p>
            <a:pPr lvl="1"/>
            <a:r>
              <a:rPr lang="en-US" dirty="0"/>
              <a:t>Random number from binomial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num_trials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probabilty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Poisson distribution</a:t>
            </a:r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lambda=x)</a:t>
            </a:r>
          </a:p>
          <a:p>
            <a:pPr lvl="1"/>
            <a:r>
              <a:rPr lang="en-US" dirty="0"/>
              <a:t>Permute 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Bootstrap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replace = 	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EC17-6C83-4412-A7E1-A1F7BCD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5" y="0"/>
            <a:ext cx="628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Expanders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Bootstrap the assignment of trees to either Experiment 1 or 2 in the trees data set.  To accomplish this, load trees then add a column called Experiment and randomly assign a 1 or 2 with equal probability to each row in that column.  Hint: to make the new column, assign the vector of 1s and 2s to </a:t>
            </a:r>
            <a:r>
              <a:rPr lang="en-US" dirty="0" err="1"/>
              <a:t>trees$Experiment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function that accomplishes the task in part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404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Loops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18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and while loops in </a:t>
            </a:r>
            <a:r>
              <a:rPr lang="en-US" dirty="0" err="1"/>
              <a:t>R are</a:t>
            </a:r>
            <a:r>
              <a:rPr lang="en-US" dirty="0"/>
              <a:t> easy to use but are very slow</a:t>
            </a:r>
          </a:p>
          <a:p>
            <a:pPr lvl="1"/>
            <a:r>
              <a:rPr lang="en-US" dirty="0"/>
              <a:t>This is because R runs commands 1 by 1 and does not know what’s coming next</a:t>
            </a:r>
          </a:p>
          <a:p>
            <a:pPr lvl="1"/>
            <a:r>
              <a:rPr lang="en-US" dirty="0"/>
              <a:t>In faster languages, like C, code is compiled and all commands are known before running, allowing for optimization</a:t>
            </a:r>
          </a:p>
          <a:p>
            <a:endParaRPr lang="en-US" dirty="0"/>
          </a:p>
          <a:p>
            <a:r>
              <a:rPr lang="en-US" dirty="0"/>
              <a:t>Here we use a for loop to calculate the mean of each row in a very large matrix filled with random numbers and record the length of time to complete the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2F0F-FAC9-42E2-B724-0C844F6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63" y="0"/>
            <a:ext cx="622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/>
          <a:lstStyle/>
          <a:p>
            <a:r>
              <a:rPr lang="en-US" dirty="0"/>
              <a:t>Vectorized functions can run loops much faster</a:t>
            </a:r>
          </a:p>
          <a:p>
            <a:pPr lvl="1"/>
            <a:r>
              <a:rPr lang="en-US" dirty="0"/>
              <a:t>R only has to figure out the flow for 1 element in the vector and the code runs much faster</a:t>
            </a:r>
          </a:p>
          <a:p>
            <a:r>
              <a:rPr lang="en-US" dirty="0"/>
              <a:t>The function </a:t>
            </a:r>
            <a:r>
              <a:rPr lang="en-US" dirty="0" err="1"/>
              <a:t>rowMeans</a:t>
            </a:r>
            <a:r>
              <a:rPr lang="en-US" dirty="0"/>
              <a:t>() is vectorized</a:t>
            </a:r>
          </a:p>
          <a:p>
            <a:r>
              <a:rPr lang="en-US" dirty="0"/>
              <a:t>Now we vectorize the calculation of row means and measure how long it takes to complete the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A4D1-C459-48CC-941C-82374E5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96" y="0"/>
            <a:ext cx="634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2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lapply</a:t>
            </a:r>
            <a:r>
              <a:rPr lang="en-US" dirty="0"/>
              <a:t>(</a:t>
            </a:r>
            <a:r>
              <a:rPr lang="en-US" dirty="0" err="1"/>
              <a:t>list_of_values</a:t>
            </a:r>
            <a:r>
              <a:rPr lang="en-US" dirty="0"/>
              <a:t>, function)</a:t>
            </a:r>
          </a:p>
          <a:p>
            <a:pPr lvl="1"/>
            <a:r>
              <a:rPr lang="en-US" dirty="0"/>
              <a:t>applies a function to each element in list and returns a list of results</a:t>
            </a:r>
          </a:p>
          <a:p>
            <a:pPr lvl="1"/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list_of_vals</a:t>
            </a:r>
            <a:r>
              <a:rPr lang="en-US" dirty="0"/>
              <a:t>) changes list into vector</a:t>
            </a:r>
          </a:p>
          <a:p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list_of_values</a:t>
            </a:r>
            <a:r>
              <a:rPr lang="en-US" dirty="0"/>
              <a:t>, function)</a:t>
            </a:r>
          </a:p>
          <a:p>
            <a:pPr lvl="1"/>
            <a:r>
              <a:rPr lang="en-US" dirty="0"/>
              <a:t>Just like </a:t>
            </a:r>
            <a:r>
              <a:rPr lang="en-US" dirty="0" err="1"/>
              <a:t>lapply</a:t>
            </a:r>
            <a:r>
              <a:rPr lang="en-US" dirty="0"/>
              <a:t>, but returns a vector</a:t>
            </a:r>
          </a:p>
          <a:p>
            <a:pPr lvl="1"/>
            <a:r>
              <a:rPr lang="en-US" dirty="0"/>
              <a:t>In example, the user-defined function (</a:t>
            </a:r>
            <a:r>
              <a:rPr lang="en-US" dirty="0" err="1"/>
              <a:t>count_nucl</a:t>
            </a:r>
            <a:r>
              <a:rPr lang="en-US" dirty="0"/>
              <a:t>) accepts 2 arguments (seq, </a:t>
            </a:r>
            <a:r>
              <a:rPr lang="en-US" dirty="0" err="1"/>
              <a:t>nucl</a:t>
            </a:r>
            <a:r>
              <a:rPr lang="en-US" dirty="0"/>
              <a:t>). The list (</a:t>
            </a:r>
            <a:r>
              <a:rPr lang="en-US" dirty="0" err="1"/>
              <a:t>DNAlist</a:t>
            </a:r>
            <a:r>
              <a:rPr lang="en-US" dirty="0"/>
              <a:t>) populates seq, the second argument is explicitly specified  in the </a:t>
            </a:r>
            <a:r>
              <a:rPr lang="en-US" dirty="0" err="1"/>
              <a:t>sapply</a:t>
            </a:r>
            <a:r>
              <a:rPr lang="en-US" dirty="0"/>
              <a:t> statement: , </a:t>
            </a:r>
            <a:r>
              <a:rPr lang="en-US" dirty="0" err="1"/>
              <a:t>nucl</a:t>
            </a:r>
            <a:r>
              <a:rPr lang="en-US" dirty="0"/>
              <a:t> =  ‘A’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65BE-94A4-4541-A6A2-67E80A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21" y="0"/>
            <a:ext cx="615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7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Errors in the code (bugs) are common</a:t>
            </a:r>
          </a:p>
          <a:p>
            <a:r>
              <a:rPr lang="en-US" dirty="0"/>
              <a:t>Some errors elicit warning messages or cause code to stop</a:t>
            </a:r>
          </a:p>
          <a:p>
            <a:r>
              <a:rPr lang="en-US" dirty="0"/>
              <a:t>Silent errors can be hard to detect, thus it is important to test your code </a:t>
            </a:r>
          </a:p>
          <a:p>
            <a:pPr lvl="1"/>
            <a:r>
              <a:rPr lang="en-US" dirty="0"/>
              <a:t>Use test data with known answer</a:t>
            </a:r>
          </a:p>
          <a:p>
            <a:pPr lvl="1"/>
            <a:r>
              <a:rPr lang="en-US" dirty="0"/>
              <a:t>Check values in data structures</a:t>
            </a:r>
          </a:p>
          <a:p>
            <a:r>
              <a:rPr lang="en-US" dirty="0"/>
              <a:t>You can pause your code using browser()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1DCC-F2BC-46E7-B9A8-B728ED0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1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9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When you run the code, you enter debugging mode at browser()</a:t>
            </a:r>
          </a:p>
          <a:p>
            <a:r>
              <a:rPr lang="en-US" dirty="0"/>
              <a:t>View local variables with ls()</a:t>
            </a:r>
          </a:p>
          <a:p>
            <a:r>
              <a:rPr lang="en-US" dirty="0"/>
              <a:t>Check values of variables</a:t>
            </a:r>
          </a:p>
          <a:p>
            <a:r>
              <a:rPr lang="en-US" dirty="0"/>
              <a:t>Press n to execute next statement</a:t>
            </a:r>
          </a:p>
          <a:p>
            <a:r>
              <a:rPr lang="en-US" dirty="0"/>
              <a:t>Check value of x again</a:t>
            </a:r>
          </a:p>
          <a:p>
            <a:r>
              <a:rPr lang="en-US" dirty="0"/>
              <a:t>Press Q to exit browser and function</a:t>
            </a:r>
          </a:p>
          <a:p>
            <a:r>
              <a:rPr lang="en-US" dirty="0"/>
              <a:t>Press c to continue function and exit browser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495FC-8E02-48BA-ADB5-1A6F5BF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3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2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D619-CB91-4024-A8C7-F4E13150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77" y="0"/>
            <a:ext cx="61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  <a:p>
            <a:pPr lvl="1"/>
            <a:r>
              <a:rPr lang="en-US" dirty="0"/>
              <a:t>t-test:  compare two samples</a:t>
            </a:r>
          </a:p>
          <a:p>
            <a:pPr lvl="2"/>
            <a:r>
              <a:rPr lang="en-US" dirty="0" err="1"/>
              <a:t>t.test</a:t>
            </a:r>
            <a:r>
              <a:rPr lang="en-US" dirty="0"/>
              <a:t>(vector1, vector2)</a:t>
            </a:r>
          </a:p>
          <a:p>
            <a:pPr lvl="2"/>
            <a:r>
              <a:rPr lang="en-US" dirty="0" err="1"/>
              <a:t>t.test</a:t>
            </a:r>
            <a:r>
              <a:rPr lang="en-US" dirty="0"/>
              <a:t>(</a:t>
            </a:r>
            <a:r>
              <a:rPr lang="en-US" dirty="0" err="1"/>
              <a:t>dataVector</a:t>
            </a:r>
            <a:r>
              <a:rPr lang="en-US" dirty="0"/>
              <a:t> ~ </a:t>
            </a:r>
            <a:r>
              <a:rPr lang="en-US" dirty="0" err="1"/>
              <a:t>groupVector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2"/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responseVector</a:t>
            </a:r>
            <a:r>
              <a:rPr lang="en-US" dirty="0"/>
              <a:t> ~ </a:t>
            </a:r>
            <a:r>
              <a:rPr lang="en-US" dirty="0" err="1"/>
              <a:t>predictorVector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ANOVA</a:t>
            </a:r>
          </a:p>
          <a:p>
            <a:pPr lvl="2"/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responseVector</a:t>
            </a:r>
            <a:r>
              <a:rPr lang="en-US" dirty="0"/>
              <a:t> ~ </a:t>
            </a:r>
            <a:r>
              <a:rPr lang="en-US" dirty="0" err="1"/>
              <a:t>predictorVector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anova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B080C-0565-4929-9560-608AB81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AF9D-2E07-48EF-BFA9-F654011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E4FF1-B7D7-434A-A306-37675B0C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BE20-1786-48D5-9507-E03D74B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D2D74-0674-4B7A-B002-0AD630E3646E}"/>
              </a:ext>
            </a:extLst>
          </p:cNvPr>
          <p:cNvSpPr txBox="1"/>
          <p:nvPr/>
        </p:nvSpPr>
        <p:spPr>
          <a:xfrm>
            <a:off x="8030633" y="2387600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Containers &amp;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3217-B5D8-4F92-BF4B-E764D019A650}"/>
              </a:ext>
            </a:extLst>
          </p:cNvPr>
          <p:cNvSpPr txBox="1"/>
          <p:nvPr/>
        </p:nvSpPr>
        <p:spPr>
          <a:xfrm>
            <a:off x="10104967" y="532130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B4CC-063A-4D38-A133-0ECFDA8F72E0}"/>
              </a:ext>
            </a:extLst>
          </p:cNvPr>
          <p:cNvSpPr txBox="1"/>
          <p:nvPr/>
        </p:nvSpPr>
        <p:spPr>
          <a:xfrm>
            <a:off x="4635500" y="1027906"/>
            <a:ext cx="128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Code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C07A-0FB7-4983-8BDB-B6521215682E}"/>
              </a:ext>
            </a:extLst>
          </p:cNvPr>
          <p:cNvSpPr txBox="1"/>
          <p:nvPr/>
        </p:nvSpPr>
        <p:spPr>
          <a:xfrm>
            <a:off x="4508500" y="472360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768678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C9AE-9633-43AE-B945-2F8C93C3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Expanders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5FD7-5FCC-4EB2-B5FA-6EAA1902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5035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the function from Mind Expander 6 in a loop that runs 100 t-tests on tree volume between experiments 1 and 2.  What proportion of tests result in p values less than or equal to 0.05?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8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 fontScale="92500"/>
          </a:bodyPr>
          <a:lstStyle/>
          <a:p>
            <a:r>
              <a:rPr lang="en-US" dirty="0"/>
              <a:t>R also has built in commands for plotting results</a:t>
            </a:r>
          </a:p>
          <a:p>
            <a:r>
              <a:rPr lang="en-US" dirty="0"/>
              <a:t>Scatter Plots</a:t>
            </a:r>
          </a:p>
          <a:p>
            <a:pPr lvl="1"/>
            <a:r>
              <a:rPr lang="en-US" dirty="0"/>
              <a:t>plot(</a:t>
            </a:r>
            <a:r>
              <a:rPr lang="en-US" dirty="0" err="1"/>
              <a:t>responseVctr</a:t>
            </a:r>
            <a:r>
              <a:rPr lang="en-US" dirty="0"/>
              <a:t> ~ </a:t>
            </a:r>
            <a:r>
              <a:rPr lang="en-US" dirty="0" err="1"/>
              <a:t>predictorVctr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Draw line on plot</a:t>
            </a:r>
          </a:p>
          <a:p>
            <a:pPr lvl="2"/>
            <a:r>
              <a:rPr lang="en-US" dirty="0" err="1"/>
              <a:t>abline</a:t>
            </a:r>
            <a:r>
              <a:rPr lang="en-US" dirty="0"/>
              <a:t>(c(y-</a:t>
            </a:r>
            <a:r>
              <a:rPr lang="en-US" dirty="0" err="1"/>
              <a:t>intercept,slope</a:t>
            </a:r>
            <a:r>
              <a:rPr lang="en-US" dirty="0"/>
              <a:t>))</a:t>
            </a:r>
          </a:p>
          <a:p>
            <a:r>
              <a:rPr lang="en-US" dirty="0"/>
              <a:t>Histograms</a:t>
            </a:r>
          </a:p>
          <a:p>
            <a:pPr lvl="1"/>
            <a:r>
              <a:rPr lang="en-US" dirty="0"/>
              <a:t>hist(vector)</a:t>
            </a:r>
          </a:p>
          <a:p>
            <a:r>
              <a:rPr lang="en-US" dirty="0"/>
              <a:t>Bar plots</a:t>
            </a:r>
          </a:p>
          <a:p>
            <a:pPr lvl="1"/>
            <a:r>
              <a:rPr lang="en-US" dirty="0" err="1"/>
              <a:t>barplot</a:t>
            </a:r>
            <a:r>
              <a:rPr lang="en-US" dirty="0"/>
              <a:t>(vector)</a:t>
            </a:r>
          </a:p>
          <a:p>
            <a:r>
              <a:rPr lang="en-US" dirty="0"/>
              <a:t>Box plots</a:t>
            </a:r>
          </a:p>
          <a:p>
            <a:pPr lvl="1"/>
            <a:r>
              <a:rPr lang="en-US" dirty="0"/>
              <a:t>boxplot(</a:t>
            </a:r>
            <a:r>
              <a:rPr lang="en-US" dirty="0" err="1"/>
              <a:t>responseVctr</a:t>
            </a:r>
            <a:r>
              <a:rPr lang="en-US" dirty="0"/>
              <a:t> ~ </a:t>
            </a:r>
            <a:r>
              <a:rPr lang="en-US" dirty="0" err="1"/>
              <a:t>predictorVctr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634E-5CA2-4A19-BE7F-304FFDB7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8" y="-18255"/>
            <a:ext cx="61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2ADF-4ABD-46D6-BAC4-8CF1FF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94"/>
            <a:ext cx="10515600" cy="1325563"/>
          </a:xfrm>
        </p:spPr>
        <p:txBody>
          <a:bodyPr/>
          <a:lstStyle/>
          <a:p>
            <a:r>
              <a:rPr lang="en-US" dirty="0"/>
              <a:t>Using R Studio to do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08AE-2F96-4D2A-8476-574C6CA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896-9B7F-4F74-94DA-80DAE3C7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366910"/>
            <a:ext cx="9200621" cy="541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425A-D182-4A49-8575-D7B138D35A4A}"/>
              </a:ext>
            </a:extLst>
          </p:cNvPr>
          <p:cNvSpPr txBox="1"/>
          <p:nvPr/>
        </p:nvSpPr>
        <p:spPr>
          <a:xfrm>
            <a:off x="2108200" y="4978399"/>
            <a:ext cx="417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2*2 here and press Enter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9958-3A7F-4659-941B-C9E3A2601FFF}"/>
              </a:ext>
            </a:extLst>
          </p:cNvPr>
          <p:cNvSpPr txBox="1"/>
          <p:nvPr/>
        </p:nvSpPr>
        <p:spPr>
          <a:xfrm>
            <a:off x="1896533" y="2519892"/>
            <a:ext cx="4516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3^3 here and press </a:t>
            </a:r>
            <a:r>
              <a:rPr lang="en-US" sz="4000" dirty="0" err="1">
                <a:solidFill>
                  <a:srgbClr val="FFC000"/>
                </a:solidFill>
              </a:rPr>
              <a:t>Ctrl+Enter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4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9F6-6E33-4CA3-81C0-D684B4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12" y="157307"/>
            <a:ext cx="8640232" cy="1323975"/>
          </a:xfrm>
        </p:spPr>
        <p:txBody>
          <a:bodyPr/>
          <a:lstStyle/>
          <a:p>
            <a:r>
              <a:rPr lang="en-US" dirty="0"/>
              <a:t>Basic use of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A70-B087-4D2F-8B09-7624F124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57" y="1937501"/>
            <a:ext cx="8411093" cy="4555374"/>
          </a:xfrm>
        </p:spPr>
        <p:txBody>
          <a:bodyPr/>
          <a:lstStyle/>
          <a:p>
            <a:r>
              <a:rPr lang="en-US" dirty="0"/>
              <a:t>Editor</a:t>
            </a:r>
          </a:p>
          <a:p>
            <a:pPr lvl="1"/>
            <a:r>
              <a:rPr lang="en-US" dirty="0"/>
              <a:t>Place to craft your code</a:t>
            </a:r>
          </a:p>
          <a:p>
            <a:pPr lvl="2"/>
            <a:r>
              <a:rPr lang="en-US" dirty="0"/>
              <a:t>Run highlighted code: Ctrl + Enter</a:t>
            </a:r>
          </a:p>
          <a:p>
            <a:pPr lvl="2"/>
            <a:r>
              <a:rPr lang="en-US" dirty="0"/>
              <a:t>Run code on line: Ctrl + Enter</a:t>
            </a:r>
          </a:p>
          <a:p>
            <a:pPr lvl="2"/>
            <a:r>
              <a:rPr lang="en-US" dirty="0"/>
              <a:t>Run code on all lines: Ctrl + Shift +S</a:t>
            </a:r>
          </a:p>
          <a:p>
            <a:pPr lvl="1"/>
            <a:endParaRPr lang="en-US" dirty="0"/>
          </a:p>
          <a:p>
            <a:r>
              <a:rPr lang="en-US" dirty="0"/>
              <a:t>Command line</a:t>
            </a:r>
          </a:p>
          <a:p>
            <a:pPr lvl="1"/>
            <a:r>
              <a:rPr lang="en-US" dirty="0"/>
              <a:t>Native R interface</a:t>
            </a:r>
          </a:p>
          <a:p>
            <a:pPr lvl="2"/>
            <a:r>
              <a:rPr lang="en-US" dirty="0"/>
              <a:t>Without R Studio, this is how you would interface with R</a:t>
            </a:r>
          </a:p>
          <a:p>
            <a:pPr lvl="2"/>
            <a:r>
              <a:rPr lang="en-US" dirty="0"/>
              <a:t>Run code: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D789-9EEF-4638-BE86-647ABB30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99" y="0"/>
            <a:ext cx="20011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FA66B-6FBB-46B6-98E3-DAA9E0203A5D}"/>
              </a:ext>
            </a:extLst>
          </p:cNvPr>
          <p:cNvSpPr txBox="1"/>
          <p:nvPr/>
        </p:nvSpPr>
        <p:spPr>
          <a:xfrm>
            <a:off x="10463796" y="2341033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22B-B7AC-4999-A598-4FCCF41BB6E2}"/>
              </a:ext>
            </a:extLst>
          </p:cNvPr>
          <p:cNvSpPr txBox="1"/>
          <p:nvPr/>
        </p:nvSpPr>
        <p:spPr>
          <a:xfrm>
            <a:off x="10247896" y="540173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745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2E0-4D5D-46C1-A15F-B76B1CD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1733" cy="1325563"/>
          </a:xfrm>
        </p:spPr>
        <p:txBody>
          <a:bodyPr/>
          <a:lstStyle/>
          <a:p>
            <a:r>
              <a:rPr lang="en-US" dirty="0"/>
              <a:t>Arithmetic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4E30-2BC9-4A68-A581-83B7C17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95992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	Addition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	Subtraction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	Multiplication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	Division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/>
              <a:t>	Exponentiation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dirty="0"/>
              <a:t>	Modulo (remainder from division)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en-US" dirty="0"/>
              <a:t>	Integer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1F4A2-6A7D-4F4A-A4EC-322B6BE2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9" y="0"/>
            <a:ext cx="43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9F760-EE8A-4BCF-81E1-D79F4FD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88" y="11030"/>
            <a:ext cx="466326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317511" y="377827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Equalities &amp; Logic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808693"/>
            <a:ext cx="4690534" cy="487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	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dirty="0"/>
              <a:t>	Not 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	Greater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/>
              <a:t>	Less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dirty="0"/>
              <a:t>	Greater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/>
              <a:t> 	Less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/>
              <a:t>	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dirty="0"/>
              <a:t>	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/>
              <a:t>	Not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9380E-7F4D-4F1A-9D45-AA2B8198F716}"/>
              </a:ext>
            </a:extLst>
          </p:cNvPr>
          <p:cNvSpPr txBox="1"/>
          <p:nvPr/>
        </p:nvSpPr>
        <p:spPr>
          <a:xfrm>
            <a:off x="9966960" y="4248679"/>
            <a:ext cx="236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CTRL+L to clear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0413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7007</TotalTime>
  <Words>2278</Words>
  <Application>Microsoft Office PowerPoint</Application>
  <PresentationFormat>Widescreen</PresentationFormat>
  <Paragraphs>426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Office Theme</vt:lpstr>
      <vt:lpstr>Introduction to R</vt:lpstr>
      <vt:lpstr>R is a statistical computing language</vt:lpstr>
      <vt:lpstr>Installing R is Easy</vt:lpstr>
      <vt:lpstr>R Studio is a GUI for Developing R Code</vt:lpstr>
      <vt:lpstr>PowerPoint Presentation</vt:lpstr>
      <vt:lpstr>Using R Studio to do Arithmetic</vt:lpstr>
      <vt:lpstr>Basic use of R Studio</vt:lpstr>
      <vt:lpstr>Arithmetic in R</vt:lpstr>
      <vt:lpstr>PowerPoint Presentation</vt:lpstr>
      <vt:lpstr>R Variables</vt:lpstr>
      <vt:lpstr>R Data Types</vt:lpstr>
      <vt:lpstr>PowerPoint Presentation</vt:lpstr>
      <vt:lpstr>R Data Structures:  Vectors</vt:lpstr>
      <vt:lpstr>R Statistical Functions for Vectors</vt:lpstr>
      <vt:lpstr>Mind Expanders 1</vt:lpstr>
      <vt:lpstr>Overview of 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Mind Expanders 2</vt:lpstr>
      <vt:lpstr>PowerPoint Presentation</vt:lpstr>
      <vt:lpstr>PowerPoint Presentation</vt:lpstr>
      <vt:lpstr>R Working Directory</vt:lpstr>
      <vt:lpstr>Read in  H938_Euro_chr6.geno</vt:lpstr>
      <vt:lpstr>Mind Expanders 3</vt:lpstr>
      <vt:lpstr>R Scripts</vt:lpstr>
      <vt:lpstr>Writing Good Code</vt:lpstr>
      <vt:lpstr>Writing Good Code</vt:lpstr>
      <vt:lpstr>R Loops</vt:lpstr>
      <vt:lpstr>Mind Expander 4</vt:lpstr>
      <vt:lpstr>R If-Then Statements</vt:lpstr>
      <vt:lpstr>Mind Expander 5</vt:lpstr>
      <vt:lpstr>R Functions</vt:lpstr>
      <vt:lpstr>R Functions</vt:lpstr>
      <vt:lpstr>R Functions</vt:lpstr>
      <vt:lpstr>More R Functions</vt:lpstr>
      <vt:lpstr>R Packages &amp; Libraries</vt:lpstr>
      <vt:lpstr>R Random Numbers</vt:lpstr>
      <vt:lpstr>Mind Expanders 6</vt:lpstr>
      <vt:lpstr>R Loops are Slow</vt:lpstr>
      <vt:lpstr>R Vectorization of Loops</vt:lpstr>
      <vt:lpstr>R Vectorization of Loops</vt:lpstr>
      <vt:lpstr>R Debugging</vt:lpstr>
      <vt:lpstr>R Debugging</vt:lpstr>
      <vt:lpstr>R Statistics</vt:lpstr>
      <vt:lpstr>R Statistics</vt:lpstr>
      <vt:lpstr>Mind Expanders 7</vt:lpstr>
      <vt:lpstr>R Basic 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Christopher Bird</dc:creator>
  <cp:lastModifiedBy>Christopher Bird</cp:lastModifiedBy>
  <cp:revision>147</cp:revision>
  <dcterms:created xsi:type="dcterms:W3CDTF">2019-06-01T12:48:09Z</dcterms:created>
  <dcterms:modified xsi:type="dcterms:W3CDTF">2019-06-06T09:35:28Z</dcterms:modified>
</cp:coreProperties>
</file>